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bd14601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abd146012f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c1fc1423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c1fc142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bd146012f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bd146012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bd146012f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bd14601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bd14601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abd146012f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bd146012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abd146012f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bd14601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abd146012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구름이(가) 표시된 사진&#10;&#10;자동 생성된 설명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및 내용">
  <p:cSld name="4_제목 및 내용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3F76"/>
              </a:gs>
              <a:gs pos="68000">
                <a:srgbClr val="161C31"/>
              </a:gs>
              <a:gs pos="100000">
                <a:srgbClr val="161C3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실외, 여러개이(가) 표시된 사진&#10;&#10;자동 생성된 설명" id="164" name="Google Shape;164;p1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4281" y="0"/>
            <a:ext cx="122005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실외이(가) 표시된 사진&#10;&#10;자동 생성된 설명" id="11" name="Google Shape;11;p3"/>
          <p:cNvPicPr preferRelativeResize="0"/>
          <p:nvPr/>
        </p:nvPicPr>
        <p:blipFill rotWithShape="1">
          <a:blip r:embed="rId2">
            <a:alphaModFix amt="20000"/>
          </a:blip>
          <a:srcRect b="4560" l="0" r="0" t="5564"/>
          <a:stretch/>
        </p:blipFill>
        <p:spPr>
          <a:xfrm>
            <a:off x="7257" y="695988"/>
            <a:ext cx="12184744" cy="6159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3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13" name="Google Shape;13;p3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3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17" name="Google Shape;17;p3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18" name="Google Shape;18;p3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9" name="Google Shape;19;p3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20" name="Google Shape;20;p3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21;p3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2" name="Google Shape;22;p3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3" name="Google Shape;23;p3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24" name="Google Shape;24;p3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" name="Google Shape;25;p3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26" name="Google Shape;26;p3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7;p3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8" name="Google Shape;28;p3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367516" y="2308860"/>
            <a:ext cx="7442039" cy="3672016"/>
          </a:xfrm>
          <a:prstGeom prst="rect">
            <a:avLst/>
          </a:prstGeom>
          <a:solidFill>
            <a:srgbClr val="1C202A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3"/>
          <p:cNvSpPr/>
          <p:nvPr>
            <p:ph idx="2" type="pic"/>
          </p:nvPr>
        </p:nvSpPr>
        <p:spPr>
          <a:xfrm>
            <a:off x="2449985" y="2380868"/>
            <a:ext cx="7277100" cy="352800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및 내용">
  <p:cSld name="3_제목 및 내용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 amt="20000"/>
          </a:blip>
          <a:srcRect b="6680" l="0" r="0" t="3553"/>
          <a:stretch/>
        </p:blipFill>
        <p:spPr>
          <a:xfrm>
            <a:off x="7257" y="695988"/>
            <a:ext cx="12184744" cy="615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37" name="Google Shape;37;p4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8" name="Google Shape;38;p4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39" name="Google Shape;39;p4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" name="Google Shape;40;p4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41" name="Google Shape;41;p4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2" name="Google Shape;42;p4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43" name="Google Shape;43;p4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4" name="Google Shape;44;p4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47" name="Google Shape;47;p4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48" name="Google Shape;48;p4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49" name="Google Shape;49;p4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4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4"/>
          <p:cNvSpPr/>
          <p:nvPr/>
        </p:nvSpPr>
        <p:spPr>
          <a:xfrm>
            <a:off x="2367516" y="2308860"/>
            <a:ext cx="7442039" cy="3672016"/>
          </a:xfrm>
          <a:prstGeom prst="rect">
            <a:avLst/>
          </a:prstGeom>
          <a:solidFill>
            <a:srgbClr val="1C202A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4"/>
          <p:cNvSpPr/>
          <p:nvPr>
            <p:ph idx="2" type="pic"/>
          </p:nvPr>
        </p:nvSpPr>
        <p:spPr>
          <a:xfrm>
            <a:off x="2449985" y="2380868"/>
            <a:ext cx="7277100" cy="352800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실외이(가) 표시된 사진&#10;&#10;자동 생성된 설명" id="57" name="Google Shape;57;p5"/>
          <p:cNvPicPr preferRelativeResize="0"/>
          <p:nvPr/>
        </p:nvPicPr>
        <p:blipFill rotWithShape="1">
          <a:blip r:embed="rId2">
            <a:alphaModFix amt="20000"/>
          </a:blip>
          <a:srcRect b="4560" l="0" r="0" t="5564"/>
          <a:stretch/>
        </p:blipFill>
        <p:spPr>
          <a:xfrm>
            <a:off x="7257" y="695988"/>
            <a:ext cx="12184744" cy="6159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59" name="Google Shape;59;p5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5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64" name="Google Shape;64;p5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5" name="Google Shape;65;p5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66" name="Google Shape;66;p5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68" name="Google Shape;68;p5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69" name="Google Shape;69;p5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70" name="Google Shape;70;p5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71" name="Google Shape;71;p5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72" name="Google Shape;72;p5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74" name="Google Shape;74;p5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6" name="Google Shape;76;p5"/>
          <p:cNvSpPr/>
          <p:nvPr/>
        </p:nvSpPr>
        <p:spPr>
          <a:xfrm>
            <a:off x="2367516" y="2308860"/>
            <a:ext cx="7442039" cy="3672016"/>
          </a:xfrm>
          <a:prstGeom prst="rect">
            <a:avLst/>
          </a:prstGeom>
          <a:solidFill>
            <a:srgbClr val="1C202A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5"/>
          <p:cNvSpPr/>
          <p:nvPr>
            <p:ph idx="2" type="pic"/>
          </p:nvPr>
        </p:nvSpPr>
        <p:spPr>
          <a:xfrm>
            <a:off x="2448937" y="2380868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78" name="Google Shape;78;p5"/>
          <p:cNvSpPr/>
          <p:nvPr>
            <p:ph idx="3" type="pic"/>
          </p:nvPr>
        </p:nvSpPr>
        <p:spPr>
          <a:xfrm>
            <a:off x="6102414" y="2380868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79" name="Google Shape;79;p5"/>
          <p:cNvSpPr/>
          <p:nvPr>
            <p:ph idx="4" type="pic"/>
          </p:nvPr>
        </p:nvSpPr>
        <p:spPr>
          <a:xfrm>
            <a:off x="2448937" y="4185508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80" name="Google Shape;80;p5"/>
          <p:cNvSpPr/>
          <p:nvPr>
            <p:ph idx="5" type="pic"/>
          </p:nvPr>
        </p:nvSpPr>
        <p:spPr>
          <a:xfrm>
            <a:off x="6102414" y="4185508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" name="Google Shape;83;p6"/>
          <p:cNvPicPr preferRelativeResize="0"/>
          <p:nvPr/>
        </p:nvPicPr>
        <p:blipFill rotWithShape="1">
          <a:blip r:embed="rId2">
            <a:alphaModFix amt="20000"/>
          </a:blip>
          <a:srcRect b="6762" l="0" r="0" t="3639"/>
          <a:stretch/>
        </p:blipFill>
        <p:spPr>
          <a:xfrm>
            <a:off x="7257" y="695988"/>
            <a:ext cx="12184744" cy="615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6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85" name="Google Shape;85;p6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86" name="Google Shape;86;p6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87" name="Google Shape;87;p6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88" name="Google Shape;88;p6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9" name="Google Shape;89;p6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90" name="Google Shape;90;p6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91" name="Google Shape;91;p6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92" name="Google Shape;92;p6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3" name="Google Shape;93;p6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94" name="Google Shape;94;p6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96" name="Google Shape;96;p6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97" name="Google Shape;97;p6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98" name="Google Shape;98;p6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6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6"/>
          <p:cNvSpPr/>
          <p:nvPr/>
        </p:nvSpPr>
        <p:spPr>
          <a:xfrm>
            <a:off x="1253092" y="933450"/>
            <a:ext cx="3290334" cy="5143500"/>
          </a:xfrm>
          <a:prstGeom prst="rect">
            <a:avLst/>
          </a:prstGeom>
          <a:solidFill>
            <a:srgbClr val="191C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6"/>
          <p:cNvSpPr/>
          <p:nvPr>
            <p:ph idx="2" type="pic"/>
          </p:nvPr>
        </p:nvSpPr>
        <p:spPr>
          <a:xfrm>
            <a:off x="1317632" y="1005024"/>
            <a:ext cx="3152767" cy="5008426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및 내용">
  <p:cSld name="7_제목 및 내용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2">
            <a:alphaModFix amt="20000"/>
          </a:blip>
          <a:srcRect b="6762" l="0" r="0" t="3639"/>
          <a:stretch/>
        </p:blipFill>
        <p:spPr>
          <a:xfrm>
            <a:off x="7257" y="695988"/>
            <a:ext cx="12184744" cy="615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7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108" name="Google Shape;108;p7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109" name="Google Shape;109;p7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0" name="Google Shape;110;p7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111" name="Google Shape;111;p7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13" name="Google Shape;113;p7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14" name="Google Shape;114;p7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115" name="Google Shape;115;p7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6" name="Google Shape;116;p7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117" name="Google Shape;117;p7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8" name="Google Shape;118;p7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19" name="Google Shape;119;p7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120" name="Google Shape;120;p7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121" name="Google Shape;121;p7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7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5" name="Google Shape;125;p7"/>
          <p:cNvSpPr/>
          <p:nvPr/>
        </p:nvSpPr>
        <p:spPr>
          <a:xfrm>
            <a:off x="7648574" y="933450"/>
            <a:ext cx="3290334" cy="5143500"/>
          </a:xfrm>
          <a:prstGeom prst="rect">
            <a:avLst/>
          </a:prstGeom>
          <a:solidFill>
            <a:srgbClr val="191C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7"/>
          <p:cNvSpPr/>
          <p:nvPr>
            <p:ph idx="2" type="pic"/>
          </p:nvPr>
        </p:nvSpPr>
        <p:spPr>
          <a:xfrm>
            <a:off x="7713114" y="1005024"/>
            <a:ext cx="3152767" cy="5008426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및 내용">
  <p:cSld name="6_제목 및 내용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2">
            <a:alphaModFix amt="20000"/>
          </a:blip>
          <a:srcRect b="6680" l="0" r="0" t="3553"/>
          <a:stretch/>
        </p:blipFill>
        <p:spPr>
          <a:xfrm>
            <a:off x="7257" y="695988"/>
            <a:ext cx="12184744" cy="6151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9"/>
          <p:cNvGrpSpPr/>
          <p:nvPr/>
        </p:nvGrpSpPr>
        <p:grpSpPr>
          <a:xfrm>
            <a:off x="499306" y="3254977"/>
            <a:ext cx="11193389" cy="508520"/>
            <a:chOff x="499306" y="4011228"/>
            <a:chExt cx="11193389" cy="508520"/>
          </a:xfrm>
        </p:grpSpPr>
        <p:grpSp>
          <p:nvGrpSpPr>
            <p:cNvPr id="132" name="Google Shape;132;p9"/>
            <p:cNvGrpSpPr/>
            <p:nvPr/>
          </p:nvGrpSpPr>
          <p:grpSpPr>
            <a:xfrm>
              <a:off x="11184175" y="4011228"/>
              <a:ext cx="508520" cy="508520"/>
              <a:chOff x="11200754" y="4011228"/>
              <a:chExt cx="508520" cy="508520"/>
            </a:xfrm>
          </p:grpSpPr>
          <p:sp>
            <p:nvSpPr>
              <p:cNvPr id="133" name="Google Shape;133;p9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34" name="Google Shape;134;p9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135" name="Google Shape;135;p9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6" name="Google Shape;136;p9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37" name="Google Shape;137;p9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38" name="Google Shape;138;p9"/>
            <p:cNvGrpSpPr/>
            <p:nvPr/>
          </p:nvGrpSpPr>
          <p:grpSpPr>
            <a:xfrm flipH="1">
              <a:off x="499306" y="4011228"/>
              <a:ext cx="508520" cy="508520"/>
              <a:chOff x="11200754" y="4011228"/>
              <a:chExt cx="508520" cy="508520"/>
            </a:xfrm>
          </p:grpSpPr>
          <p:sp>
            <p:nvSpPr>
              <p:cNvPr id="139" name="Google Shape;139;p9"/>
              <p:cNvSpPr/>
              <p:nvPr/>
            </p:nvSpPr>
            <p:spPr>
              <a:xfrm rot="2700000">
                <a:off x="11275225" y="4085699"/>
                <a:ext cx="359578" cy="359578"/>
              </a:xfrm>
              <a:prstGeom prst="rect">
                <a:avLst/>
              </a:prstGeom>
              <a:noFill/>
              <a:ln cap="flat" cmpd="sng" w="9525">
                <a:solidFill>
                  <a:srgbClr val="CFBC7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40" name="Google Shape;140;p9"/>
              <p:cNvGrpSpPr/>
              <p:nvPr/>
            </p:nvGrpSpPr>
            <p:grpSpPr>
              <a:xfrm>
                <a:off x="11323826" y="4162714"/>
                <a:ext cx="277817" cy="205547"/>
                <a:chOff x="11252737" y="4141132"/>
                <a:chExt cx="336159" cy="248712"/>
              </a:xfrm>
            </p:grpSpPr>
            <p:sp>
              <p:nvSpPr>
                <p:cNvPr id="141" name="Google Shape;141;p9"/>
                <p:cNvSpPr/>
                <p:nvPr/>
              </p:nvSpPr>
              <p:spPr>
                <a:xfrm rot="2700000">
                  <a:off x="11376607" y="4177555"/>
                  <a:ext cx="175866" cy="175866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 rot="2700000">
                  <a:off x="11377101" y="4207021"/>
                  <a:ext cx="116934" cy="116934"/>
                </a:xfrm>
                <a:custGeom>
                  <a:rect b="b" l="l" r="r" t="t"/>
                  <a:pathLst>
                    <a:path extrusionOk="0" h="359578" w="359578">
                      <a:moveTo>
                        <a:pt x="0" y="0"/>
                      </a:moveTo>
                      <a:lnTo>
                        <a:pt x="359578" y="0"/>
                      </a:lnTo>
                      <a:lnTo>
                        <a:pt x="359578" y="359578"/>
                      </a:lnTo>
                    </a:path>
                  </a:pathLst>
                </a:cu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43" name="Google Shape;143;p9"/>
                <p:cNvCxnSpPr/>
                <p:nvPr/>
              </p:nvCxnSpPr>
              <p:spPr>
                <a:xfrm rot="10800000">
                  <a:off x="11252737" y="4265488"/>
                  <a:ext cx="329131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BC77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144" name="Google Shape;144;p9"/>
          <p:cNvGrpSpPr/>
          <p:nvPr/>
        </p:nvGrpSpPr>
        <p:grpSpPr>
          <a:xfrm>
            <a:off x="1504950" y="628961"/>
            <a:ext cx="9182100" cy="398380"/>
            <a:chOff x="1504950" y="762311"/>
            <a:chExt cx="9182100" cy="398380"/>
          </a:xfrm>
        </p:grpSpPr>
        <p:pic>
          <p:nvPicPr>
            <p:cNvPr id="145" name="Google Shape;145;p9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4042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9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9" name="Google Shape;149;p9"/>
          <p:cNvSpPr/>
          <p:nvPr/>
        </p:nvSpPr>
        <p:spPr>
          <a:xfrm>
            <a:off x="2367516" y="2308860"/>
            <a:ext cx="7442039" cy="3672016"/>
          </a:xfrm>
          <a:prstGeom prst="rect">
            <a:avLst/>
          </a:prstGeom>
          <a:solidFill>
            <a:srgbClr val="1C202A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9"/>
          <p:cNvSpPr/>
          <p:nvPr>
            <p:ph idx="2" type="pic"/>
          </p:nvPr>
        </p:nvSpPr>
        <p:spPr>
          <a:xfrm>
            <a:off x="2448937" y="2385060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151" name="Google Shape;151;p9"/>
          <p:cNvSpPr/>
          <p:nvPr>
            <p:ph idx="3" type="pic"/>
          </p:nvPr>
        </p:nvSpPr>
        <p:spPr>
          <a:xfrm>
            <a:off x="6102414" y="2385060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152" name="Google Shape;152;p9"/>
          <p:cNvSpPr/>
          <p:nvPr>
            <p:ph idx="4" type="pic"/>
          </p:nvPr>
        </p:nvSpPr>
        <p:spPr>
          <a:xfrm>
            <a:off x="2448937" y="4188064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153" name="Google Shape;153;p9"/>
          <p:cNvSpPr/>
          <p:nvPr>
            <p:ph idx="5" type="pic"/>
          </p:nvPr>
        </p:nvSpPr>
        <p:spPr>
          <a:xfrm>
            <a:off x="6102414" y="4188064"/>
            <a:ext cx="3609706" cy="172336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및 내용">
  <p:cSld name="5_제목 및 내용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2">
            <a:alphaModFix amt="15000"/>
          </a:blip>
          <a:srcRect b="6680" l="0" r="0" t="3553"/>
          <a:stretch/>
        </p:blipFill>
        <p:spPr>
          <a:xfrm>
            <a:off x="7257" y="695988"/>
            <a:ext cx="12184744" cy="6159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0"/>
          <p:cNvGrpSpPr/>
          <p:nvPr/>
        </p:nvGrpSpPr>
        <p:grpSpPr>
          <a:xfrm>
            <a:off x="1504950" y="628961"/>
            <a:ext cx="9182100" cy="390760"/>
            <a:chOff x="1504950" y="762311"/>
            <a:chExt cx="9182100" cy="390760"/>
          </a:xfrm>
        </p:grpSpPr>
        <p:pic>
          <p:nvPicPr>
            <p:cNvPr id="158" name="Google Shape;158;p10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42354"/>
            <a:stretch/>
          </p:blipFill>
          <p:spPr>
            <a:xfrm>
              <a:off x="1504950" y="832800"/>
              <a:ext cx="9182100" cy="320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0"/>
            <p:cNvSpPr/>
            <p:nvPr/>
          </p:nvSpPr>
          <p:spPr>
            <a:xfrm rot="10800000">
              <a:off x="5872157" y="762311"/>
              <a:ext cx="447680" cy="180756"/>
            </a:xfrm>
            <a:prstGeom prst="triangle">
              <a:avLst>
                <a:gd fmla="val 50000" name="adj"/>
              </a:avLst>
            </a:prstGeom>
            <a:solidFill>
              <a:srgbClr val="1C2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3703101" y="829339"/>
              <a:ext cx="4785794" cy="113727"/>
            </a:xfrm>
            <a:custGeom>
              <a:rect b="b" l="l" r="r" t="t"/>
              <a:pathLst>
                <a:path extrusionOk="0" h="200242" w="5264373">
                  <a:moveTo>
                    <a:pt x="0" y="200242"/>
                  </a:moveTo>
                  <a:lnTo>
                    <a:pt x="2490759" y="200242"/>
                  </a:lnTo>
                  <a:lnTo>
                    <a:pt x="2632187" y="0"/>
                  </a:lnTo>
                  <a:lnTo>
                    <a:pt x="2773615" y="200242"/>
                  </a:lnTo>
                  <a:lnTo>
                    <a:pt x="5264373" y="200242"/>
                  </a:lnTo>
                </a:path>
              </a:pathLst>
            </a:custGeom>
            <a:noFill/>
            <a:ln cap="flat" cmpd="sng" w="12700">
              <a:solidFill>
                <a:srgbClr val="CFBC7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EDE5C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29.png"/><Relationship Id="rId6" Type="http://schemas.openxmlformats.org/officeDocument/2006/relationships/image" Target="../media/image28.jpg"/><Relationship Id="rId7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/>
        </p:nvSpPr>
        <p:spPr>
          <a:xfrm>
            <a:off x="1317031" y="966309"/>
            <a:ext cx="9391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400">
                <a:solidFill>
                  <a:srgbClr val="F5F7FC"/>
                </a:solidFill>
              </a:rPr>
              <a:t>로스트아크 입문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4444850" y="3674288"/>
            <a:ext cx="7639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EDE5C4"/>
                </a:solidFill>
              </a:rPr>
              <a:t>intel 엣지 AI S/W 아카데미 3기</a:t>
            </a:r>
            <a:endParaRPr sz="1800">
              <a:solidFill>
                <a:srgbClr val="EDE5C4"/>
              </a:solidFill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EDE5C4"/>
                </a:solidFill>
              </a:rPr>
              <a:t>박 진 욱</a:t>
            </a:r>
            <a:endParaRPr sz="1800">
              <a:solidFill>
                <a:srgbClr val="EDE5C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idx="1" type="body"/>
          </p:nvPr>
        </p:nvSpPr>
        <p:spPr>
          <a:xfrm>
            <a:off x="92075" y="190818"/>
            <a:ext cx="1209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소통과 업데이트</a:t>
            </a:r>
            <a:endParaRPr/>
          </a:p>
        </p:txBody>
      </p:sp>
      <p:sp>
        <p:nvSpPr>
          <p:cNvPr id="355" name="Google Shape;355;p21"/>
          <p:cNvSpPr/>
          <p:nvPr>
            <p:ph idx="2" type="pic"/>
          </p:nvPr>
        </p:nvSpPr>
        <p:spPr>
          <a:xfrm>
            <a:off x="1317632" y="1005024"/>
            <a:ext cx="3152700" cy="500850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63" y="913350"/>
            <a:ext cx="4023126" cy="27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25" y="3679250"/>
            <a:ext cx="4023124" cy="262746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1"/>
          <p:cNvSpPr txBox="1"/>
          <p:nvPr/>
        </p:nvSpPr>
        <p:spPr>
          <a:xfrm>
            <a:off x="5351550" y="952500"/>
            <a:ext cx="5426700" cy="5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&lt;로스트아크의 최고 장점&gt;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이 게임의 최고 장점은 개발자와 유저와의 소통으로,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게임 개발자들이 커뮤니티 등을 통해 유저와의 의견을 빠르게 수용하고 개선한다.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하락기 시절에도 소통으로 이겨내고 다시 떠오른만큼 유저들과 굉장히 가깝다는 느낌이 들게 만든다.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(좌측 이미지는 게임 내 점검 공지가 아닌 특별한 기념일 혹은 그저 아무것도 아닌 날에 게임 디렉터가 공지로 유저들의 안부를 묻고 서버 채널대화를 통해 소통하고 있는 모습이다.)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body"/>
          </p:nvPr>
        </p:nvSpPr>
        <p:spPr>
          <a:xfrm>
            <a:off x="92075" y="190818"/>
            <a:ext cx="12099900" cy="44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Font typeface="Arial"/>
              <a:buNone/>
            </a:pPr>
            <a:r>
              <a:rPr lang="ko-KR"/>
              <a:t>소통과 업데이트</a:t>
            </a:r>
            <a:endParaRPr/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472" y="2316775"/>
            <a:ext cx="7489050" cy="38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2"/>
          <p:cNvSpPr txBox="1"/>
          <p:nvPr/>
        </p:nvSpPr>
        <p:spPr>
          <a:xfrm>
            <a:off x="1302325" y="1540375"/>
            <a:ext cx="9398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소통을 자주 함으로써 유저들의 니즈(needs)를 잘 파악한 주기적인 업데이트로 소비자들을 만족시키고 매년 몇번씩 있는 쇼케이스마다 대다수의 유저들을 감동시키게 한다.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22"/>
          <p:cNvSpPr txBox="1"/>
          <p:nvPr/>
        </p:nvSpPr>
        <p:spPr>
          <a:xfrm>
            <a:off x="2351475" y="6269350"/>
            <a:ext cx="748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</a:rPr>
              <a:t>(위 로드맵은 12월에 공개되었고 현재 12월에 올라온 로드맵을 모두 이행한 상태이다.)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/>
        </p:nvSpPr>
        <p:spPr>
          <a:xfrm>
            <a:off x="300800" y="150400"/>
            <a:ext cx="116682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/>
              <a:t>Q&amp;A 그리고 </a:t>
            </a:r>
            <a:r>
              <a:rPr lang="ko-KR" sz="4000">
                <a:solidFill>
                  <a:srgbClr val="FF0000"/>
                </a:solidFill>
              </a:rPr>
              <a:t>뉴</a:t>
            </a:r>
            <a:r>
              <a:rPr lang="ko-KR" sz="4000">
                <a:solidFill>
                  <a:srgbClr val="0000FF"/>
                </a:solidFill>
              </a:rPr>
              <a:t>비</a:t>
            </a:r>
            <a:r>
              <a:rPr lang="ko-KR" sz="4000"/>
              <a:t> </a:t>
            </a:r>
            <a:r>
              <a:rPr lang="ko-KR" sz="4000">
                <a:solidFill>
                  <a:srgbClr val="00FF00"/>
                </a:solidFill>
              </a:rPr>
              <a:t>환</a:t>
            </a:r>
            <a:r>
              <a:rPr lang="ko-KR" sz="4000">
                <a:solidFill>
                  <a:srgbClr val="00FFFF"/>
                </a:solidFill>
              </a:rPr>
              <a:t>영</a:t>
            </a:r>
            <a:endParaRPr sz="4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/>
        </p:nvSpPr>
        <p:spPr>
          <a:xfrm>
            <a:off x="2970300" y="673600"/>
            <a:ext cx="6184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/>
              <a:t>목 차</a:t>
            </a:r>
            <a:endParaRPr sz="3500"/>
          </a:p>
        </p:txBody>
      </p:sp>
      <p:sp>
        <p:nvSpPr>
          <p:cNvPr id="176" name="Google Shape;176;p13"/>
          <p:cNvSpPr txBox="1"/>
          <p:nvPr/>
        </p:nvSpPr>
        <p:spPr>
          <a:xfrm>
            <a:off x="513225" y="1738550"/>
            <a:ext cx="10886700" cy="4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Char char="●"/>
            </a:pPr>
            <a:r>
              <a:rPr lang="ko-KR" sz="2400">
                <a:solidFill>
                  <a:srgbClr val="F1C232"/>
                </a:solidFill>
              </a:rPr>
              <a:t>로스트아크란?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Char char="●"/>
            </a:pPr>
            <a:r>
              <a:rPr lang="ko-KR" sz="2400">
                <a:solidFill>
                  <a:srgbClr val="F1C232"/>
                </a:solidFill>
              </a:rPr>
              <a:t>세계관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Char char="●"/>
            </a:pPr>
            <a:r>
              <a:rPr lang="ko-KR" sz="2400">
                <a:solidFill>
                  <a:srgbClr val="F1C232"/>
                </a:solidFill>
              </a:rPr>
              <a:t>인게임</a:t>
            </a:r>
            <a:endParaRPr sz="2400">
              <a:solidFill>
                <a:srgbClr val="F1C23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○"/>
            </a:pPr>
            <a:r>
              <a:rPr lang="ko-KR" sz="1800">
                <a:solidFill>
                  <a:srgbClr val="F1C232"/>
                </a:solidFill>
              </a:rPr>
              <a:t>카오스 던전</a:t>
            </a:r>
            <a:endParaRPr sz="1800">
              <a:solidFill>
                <a:srgbClr val="F1C23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○"/>
            </a:pPr>
            <a:r>
              <a:rPr lang="ko-KR" sz="1800">
                <a:solidFill>
                  <a:srgbClr val="F1C232"/>
                </a:solidFill>
              </a:rPr>
              <a:t>가디언 토벌</a:t>
            </a:r>
            <a:endParaRPr sz="1800">
              <a:solidFill>
                <a:srgbClr val="F1C23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○"/>
            </a:pPr>
            <a:r>
              <a:rPr lang="ko-KR" sz="1800">
                <a:solidFill>
                  <a:srgbClr val="F1C232"/>
                </a:solidFill>
              </a:rPr>
              <a:t>군단장 레이드</a:t>
            </a:r>
            <a:endParaRPr sz="1800">
              <a:solidFill>
                <a:srgbClr val="F1C23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○"/>
            </a:pPr>
            <a:r>
              <a:rPr lang="ko-KR" sz="1800">
                <a:solidFill>
                  <a:srgbClr val="F1C232"/>
                </a:solidFill>
              </a:rPr>
              <a:t>모코코</a:t>
            </a:r>
            <a:endParaRPr sz="1800">
              <a:solidFill>
                <a:srgbClr val="F1C2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Char char="●"/>
            </a:pPr>
            <a:r>
              <a:rPr lang="ko-KR" sz="2400">
                <a:solidFill>
                  <a:srgbClr val="F1C232"/>
                </a:solidFill>
              </a:rPr>
              <a:t>소통과 업데이트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Char char="●"/>
            </a:pPr>
            <a:r>
              <a:rPr lang="ko-KR" sz="2400">
                <a:solidFill>
                  <a:srgbClr val="F1C232"/>
                </a:solidFill>
              </a:rPr>
              <a:t>Q&amp;A</a:t>
            </a:r>
            <a:endParaRPr sz="24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/>
        </p:nvSpPr>
        <p:spPr>
          <a:xfrm>
            <a:off x="2370250" y="2320306"/>
            <a:ext cx="74259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lt1"/>
                </a:solidFill>
              </a:rPr>
              <a:t>《로스트아크》</a:t>
            </a:r>
            <a:r>
              <a:rPr lang="ko-KR" sz="1500">
                <a:solidFill>
                  <a:schemeClr val="lt1"/>
                </a:solidFill>
              </a:rPr>
              <a:t>는 대한민국의 비디오 게임 기업 ‘스마일게이트RPG’ 가 개발, 배급하는 온라인 MMORPG(대규모 다중 사용자 온라인 롤플레잉 게임)이다.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2014년 11월 12일에 최초 공개되었으며, 2018년 11월 7일부터 국내에서 오픈 베타 테스트를 진행하였고, 이후 2019년 12월 4일에 정식 오픈 하였으며, 이후 러시아, 일본, 북미/유럽, 중국에서 서비스를 개시하였다.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182" name="Google Shape;182;p14"/>
          <p:cNvGrpSpPr/>
          <p:nvPr/>
        </p:nvGrpSpPr>
        <p:grpSpPr>
          <a:xfrm flipH="1" rot="10800000">
            <a:off x="342522" y="6300020"/>
            <a:ext cx="2247156" cy="106910"/>
            <a:chOff x="346092" y="6445249"/>
            <a:chExt cx="1734956" cy="82542"/>
          </a:xfrm>
        </p:grpSpPr>
        <p:sp>
          <p:nvSpPr>
            <p:cNvPr id="183" name="Google Shape;183;p14"/>
            <p:cNvSpPr/>
            <p:nvPr/>
          </p:nvSpPr>
          <p:spPr>
            <a:xfrm rot="-2700000">
              <a:off x="358180" y="6457337"/>
              <a:ext cx="58366" cy="583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" name="Google Shape;184;p14"/>
            <p:cNvCxnSpPr/>
            <p:nvPr/>
          </p:nvCxnSpPr>
          <p:spPr>
            <a:xfrm>
              <a:off x="411950" y="6486526"/>
              <a:ext cx="166909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85" name="Google Shape;185;p14"/>
          <p:cNvCxnSpPr/>
          <p:nvPr/>
        </p:nvCxnSpPr>
        <p:spPr>
          <a:xfrm>
            <a:off x="2723016" y="6353468"/>
            <a:ext cx="2161855" cy="0"/>
          </a:xfrm>
          <a:prstGeom prst="straightConnector1">
            <a:avLst/>
          </a:prstGeom>
          <a:solidFill>
            <a:srgbClr val="7F7F7F"/>
          </a:solidFill>
          <a:ln cap="flat" cmpd="sng" w="9525">
            <a:solidFill>
              <a:srgbClr val="68718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14"/>
          <p:cNvSpPr/>
          <p:nvPr/>
        </p:nvSpPr>
        <p:spPr>
          <a:xfrm flipH="1" rot="-8100000">
            <a:off x="2653372" y="6315677"/>
            <a:ext cx="75597" cy="75597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p14"/>
          <p:cNvGrpSpPr/>
          <p:nvPr/>
        </p:nvGrpSpPr>
        <p:grpSpPr>
          <a:xfrm>
            <a:off x="4932907" y="6300020"/>
            <a:ext cx="6927209" cy="106910"/>
            <a:chOff x="4932907" y="6300020"/>
            <a:chExt cx="6927209" cy="106910"/>
          </a:xfrm>
        </p:grpSpPr>
        <p:cxnSp>
          <p:nvCxnSpPr>
            <p:cNvPr id="188" name="Google Shape;188;p14"/>
            <p:cNvCxnSpPr/>
            <p:nvPr/>
          </p:nvCxnSpPr>
          <p:spPr>
            <a:xfrm>
              <a:off x="5018208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9" name="Google Shape;189;p14"/>
            <p:cNvSpPr/>
            <p:nvPr/>
          </p:nvSpPr>
          <p:spPr>
            <a:xfrm flipH="1" rot="-8100000">
              <a:off x="4948564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0" name="Google Shape;190;p14"/>
            <p:cNvCxnSpPr/>
            <p:nvPr/>
          </p:nvCxnSpPr>
          <p:spPr>
            <a:xfrm>
              <a:off x="7313401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1" name="Google Shape;191;p14"/>
            <p:cNvSpPr/>
            <p:nvPr/>
          </p:nvSpPr>
          <p:spPr>
            <a:xfrm flipH="1" rot="-8100000">
              <a:off x="7243757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2" name="Google Shape;192;p14"/>
            <p:cNvCxnSpPr/>
            <p:nvPr/>
          </p:nvCxnSpPr>
          <p:spPr>
            <a:xfrm>
              <a:off x="9608594" y="6353468"/>
              <a:ext cx="2161854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3" name="Google Shape;193;p14"/>
            <p:cNvSpPr/>
            <p:nvPr/>
          </p:nvSpPr>
          <p:spPr>
            <a:xfrm flipH="1" rot="-8100000">
              <a:off x="9538950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 flipH="1" rot="-8100000">
              <a:off x="11768863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로스트아크란?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/>
        </p:nvSpPr>
        <p:spPr>
          <a:xfrm>
            <a:off x="2370250" y="2320306"/>
            <a:ext cx="74259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로스트아크는 다양한 생명체가 살아가는 별인 아크라시아에 과거, 대악마와 그의 휘하 군단장들이 침공하여 오랜 전쟁을 겪었고 에스더라 불리우는 7명의 영웅들이 강력한 힘의 결정체인 7개의 ‘아크’를 이용하여 봉인하는데 성공하였다.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그러나 오랜 시간이 지나고 봉인된 대악마가 봉인이 풀리는 조짐이 보여 주인공이 다양한 종족들과 에스더를 만나고 시련을 겪고 성장하며 아크를 찾아 떠나는 여행이다.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(아래는 7개의 아크)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92075" y="190818"/>
            <a:ext cx="1209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세계관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50" y="5063575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450" y="5063575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600" y="5063575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750" y="5063575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8900" y="5063579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0050" y="5063575"/>
            <a:ext cx="1380625" cy="15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41200" y="5061450"/>
            <a:ext cx="1380625" cy="15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6"/>
          <p:cNvGrpSpPr/>
          <p:nvPr/>
        </p:nvGrpSpPr>
        <p:grpSpPr>
          <a:xfrm flipH="1" rot="10800000">
            <a:off x="2729780" y="6300172"/>
            <a:ext cx="2247115" cy="106908"/>
            <a:chOff x="346092" y="6445249"/>
            <a:chExt cx="1734956" cy="82542"/>
          </a:xfrm>
        </p:grpSpPr>
        <p:sp>
          <p:nvSpPr>
            <p:cNvPr id="214" name="Google Shape;214;p16"/>
            <p:cNvSpPr/>
            <p:nvPr/>
          </p:nvSpPr>
          <p:spPr>
            <a:xfrm rot="-2700000">
              <a:off x="358180" y="6457337"/>
              <a:ext cx="58366" cy="58366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5" name="Google Shape;215;p16"/>
            <p:cNvCxnSpPr/>
            <p:nvPr/>
          </p:nvCxnSpPr>
          <p:spPr>
            <a:xfrm>
              <a:off x="411950" y="6486526"/>
              <a:ext cx="1669098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6" name="Google Shape;216;p16"/>
          <p:cNvSpPr txBox="1"/>
          <p:nvPr/>
        </p:nvSpPr>
        <p:spPr>
          <a:xfrm>
            <a:off x="577516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</a:rPr>
              <a:t>캐릭터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7" name="Google Shape;217;p16"/>
          <p:cNvGrpSpPr/>
          <p:nvPr/>
        </p:nvGrpSpPr>
        <p:grpSpPr>
          <a:xfrm>
            <a:off x="4881773" y="6300020"/>
            <a:ext cx="6927209" cy="106910"/>
            <a:chOff x="4932907" y="6300020"/>
            <a:chExt cx="6927209" cy="106910"/>
          </a:xfrm>
        </p:grpSpPr>
        <p:cxnSp>
          <p:nvCxnSpPr>
            <p:cNvPr id="218" name="Google Shape;218;p16"/>
            <p:cNvCxnSpPr/>
            <p:nvPr/>
          </p:nvCxnSpPr>
          <p:spPr>
            <a:xfrm>
              <a:off x="5018208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" name="Google Shape;219;p16"/>
            <p:cNvSpPr/>
            <p:nvPr/>
          </p:nvSpPr>
          <p:spPr>
            <a:xfrm flipH="1" rot="-8100000">
              <a:off x="4948564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0" name="Google Shape;220;p16"/>
            <p:cNvCxnSpPr/>
            <p:nvPr/>
          </p:nvCxnSpPr>
          <p:spPr>
            <a:xfrm>
              <a:off x="7313401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1" name="Google Shape;221;p16"/>
            <p:cNvSpPr/>
            <p:nvPr/>
          </p:nvSpPr>
          <p:spPr>
            <a:xfrm flipH="1" rot="-8100000">
              <a:off x="7243757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2" name="Google Shape;222;p16"/>
            <p:cNvCxnSpPr/>
            <p:nvPr/>
          </p:nvCxnSpPr>
          <p:spPr>
            <a:xfrm>
              <a:off x="9608594" y="6353468"/>
              <a:ext cx="2161854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3" name="Google Shape;223;p16"/>
            <p:cNvSpPr/>
            <p:nvPr/>
          </p:nvSpPr>
          <p:spPr>
            <a:xfrm flipH="1" rot="-8100000">
              <a:off x="9538950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 flipH="1" rot="-8100000">
              <a:off x="11768863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" name="Google Shape;225;p16"/>
          <p:cNvSpPr txBox="1"/>
          <p:nvPr/>
        </p:nvSpPr>
        <p:spPr>
          <a:xfrm>
            <a:off x="2716103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카오스 던전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4858896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가디언 토벌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7230289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군단장 레이드</a:t>
            </a:r>
            <a:endParaRPr/>
          </a:p>
        </p:txBody>
      </p:sp>
      <p:sp>
        <p:nvSpPr>
          <p:cNvPr id="228" name="Google Shape;228;p16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인게임</a:t>
            </a:r>
            <a:endParaRPr/>
          </a:p>
        </p:txBody>
      </p:sp>
      <p:sp>
        <p:nvSpPr>
          <p:cNvPr id="229" name="Google Shape;229;p16"/>
          <p:cNvSpPr/>
          <p:nvPr>
            <p:ph idx="2" type="pic"/>
          </p:nvPr>
        </p:nvSpPr>
        <p:spPr>
          <a:xfrm>
            <a:off x="2449985" y="2380868"/>
            <a:ext cx="7277100" cy="3528000"/>
          </a:xfrm>
          <a:prstGeom prst="rect">
            <a:avLst/>
          </a:prstGeom>
          <a:solidFill>
            <a:srgbClr val="8DA9DB"/>
          </a:solidFill>
          <a:ln>
            <a:noFill/>
          </a:ln>
        </p:spPr>
      </p:sp>
      <p:sp>
        <p:nvSpPr>
          <p:cNvPr id="230" name="Google Shape;230;p16"/>
          <p:cNvSpPr txBox="1"/>
          <p:nvPr/>
        </p:nvSpPr>
        <p:spPr>
          <a:xfrm>
            <a:off x="1266825" y="1005851"/>
            <a:ext cx="965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&lt;캐릭터&gt;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1266825" y="1461439"/>
            <a:ext cx="965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</a:rPr>
              <a:t>현재 로스트아크 내 캐릭터는 전사, 무도가, 헌터, 마법사, 암살자, 스페셜리스트로 크게 6가지 클래스로 나뉘며 각 클래스마다 적게는 2개, 많게는 6개까지의 직업들이 있다. 그리고 각 직업마다 특유의 플레이 스타일을 정할 수 있는 직업 각인을 2개씩 소유하고 있어 자신이 취향에 따라 캐릭터를 고를 수 있다.</a:t>
            </a:r>
            <a:endParaRPr/>
          </a:p>
        </p:txBody>
      </p:sp>
      <p:pic>
        <p:nvPicPr>
          <p:cNvPr id="232" name="Google Shape;2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50" y="2325850"/>
            <a:ext cx="7396174" cy="364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6"/>
          <p:cNvGrpSpPr/>
          <p:nvPr/>
        </p:nvGrpSpPr>
        <p:grpSpPr>
          <a:xfrm flipH="1" rot="10800000">
            <a:off x="494971" y="6300005"/>
            <a:ext cx="2247247" cy="107243"/>
            <a:chOff x="346092" y="6445120"/>
            <a:chExt cx="1735058" cy="82800"/>
          </a:xfrm>
        </p:grpSpPr>
        <p:sp>
          <p:nvSpPr>
            <p:cNvPr id="234" name="Google Shape;234;p16"/>
            <p:cNvSpPr/>
            <p:nvPr/>
          </p:nvSpPr>
          <p:spPr>
            <a:xfrm rot="-2700000">
              <a:off x="358218" y="6457246"/>
              <a:ext cx="58548" cy="58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5" name="Google Shape;235;p16"/>
            <p:cNvCxnSpPr/>
            <p:nvPr/>
          </p:nvCxnSpPr>
          <p:spPr>
            <a:xfrm>
              <a:off x="411950" y="6486526"/>
              <a:ext cx="1669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6" name="Google Shape;236;p16"/>
          <p:cNvSpPr txBox="1"/>
          <p:nvPr/>
        </p:nvSpPr>
        <p:spPr>
          <a:xfrm>
            <a:off x="9516289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모코코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7"/>
          <p:cNvGrpSpPr/>
          <p:nvPr/>
        </p:nvGrpSpPr>
        <p:grpSpPr>
          <a:xfrm>
            <a:off x="4392247" y="1618605"/>
            <a:ext cx="171673" cy="3551099"/>
            <a:chOff x="5018208" y="1809888"/>
            <a:chExt cx="205892" cy="3551099"/>
          </a:xfrm>
        </p:grpSpPr>
        <p:grpSp>
          <p:nvGrpSpPr>
            <p:cNvPr id="242" name="Google Shape;242;p17"/>
            <p:cNvGrpSpPr/>
            <p:nvPr/>
          </p:nvGrpSpPr>
          <p:grpSpPr>
            <a:xfrm>
              <a:off x="5018208" y="1809888"/>
              <a:ext cx="205892" cy="148541"/>
              <a:chOff x="626185" y="1091257"/>
              <a:chExt cx="205892" cy="148541"/>
            </a:xfrm>
          </p:grpSpPr>
          <p:sp>
            <p:nvSpPr>
              <p:cNvPr id="243" name="Google Shape;243;p17"/>
              <p:cNvSpPr/>
              <p:nvPr/>
            </p:nvSpPr>
            <p:spPr>
              <a:xfrm rot="10800000">
                <a:off x="733513" y="1091257"/>
                <a:ext cx="98564" cy="148541"/>
              </a:xfrm>
              <a:custGeom>
                <a:rect b="b" l="l" r="r" t="t"/>
                <a:pathLst>
                  <a:path extrusionOk="0" h="277097" w="183867">
                    <a:moveTo>
                      <a:pt x="81656" y="179606"/>
                    </a:moveTo>
                    <a:cubicBezTo>
                      <a:pt x="76633" y="209486"/>
                      <a:pt x="66993" y="238413"/>
                      <a:pt x="53081" y="265331"/>
                    </a:cubicBezTo>
                    <a:cubicBezTo>
                      <a:pt x="51020" y="269179"/>
                      <a:pt x="52469" y="273970"/>
                      <a:pt x="56318" y="276037"/>
                    </a:cubicBezTo>
                    <a:cubicBezTo>
                      <a:pt x="58672" y="277294"/>
                      <a:pt x="61502" y="277275"/>
                      <a:pt x="63844" y="275999"/>
                    </a:cubicBezTo>
                    <a:cubicBezTo>
                      <a:pt x="144140" y="229136"/>
                      <a:pt x="179287" y="160937"/>
                      <a:pt x="183669" y="106168"/>
                    </a:cubicBezTo>
                    <a:cubicBezTo>
                      <a:pt x="187479" y="59019"/>
                      <a:pt x="155094" y="10347"/>
                      <a:pt x="106421" y="1393"/>
                    </a:cubicBezTo>
                    <a:cubicBezTo>
                      <a:pt x="57646" y="-7656"/>
                      <a:pt x="10771" y="24558"/>
                      <a:pt x="1731" y="73336"/>
                    </a:cubicBezTo>
                    <a:cubicBezTo>
                      <a:pt x="1703" y="73478"/>
                      <a:pt x="1674" y="73631"/>
                      <a:pt x="1646" y="73783"/>
                    </a:cubicBezTo>
                    <a:cubicBezTo>
                      <a:pt x="-7451" y="122494"/>
                      <a:pt x="24658" y="169357"/>
                      <a:pt x="73375" y="178453"/>
                    </a:cubicBezTo>
                    <a:cubicBezTo>
                      <a:pt x="76115" y="178968"/>
                      <a:pt x="78879" y="179349"/>
                      <a:pt x="81656" y="179606"/>
                    </a:cubicBezTo>
                    <a:close/>
                  </a:path>
                </a:pathLst>
              </a:custGeom>
              <a:solidFill>
                <a:srgbClr val="6871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8718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 rot="10800000">
                <a:off x="626185" y="1091257"/>
                <a:ext cx="98564" cy="148541"/>
              </a:xfrm>
              <a:custGeom>
                <a:rect b="b" l="l" r="r" t="t"/>
                <a:pathLst>
                  <a:path extrusionOk="0" h="277097" w="183867">
                    <a:moveTo>
                      <a:pt x="81656" y="179606"/>
                    </a:moveTo>
                    <a:cubicBezTo>
                      <a:pt x="76671" y="209495"/>
                      <a:pt x="67029" y="238423"/>
                      <a:pt x="53081" y="265331"/>
                    </a:cubicBezTo>
                    <a:cubicBezTo>
                      <a:pt x="51020" y="269179"/>
                      <a:pt x="52469" y="273970"/>
                      <a:pt x="56318" y="276037"/>
                    </a:cubicBezTo>
                    <a:cubicBezTo>
                      <a:pt x="58672" y="277294"/>
                      <a:pt x="61502" y="277275"/>
                      <a:pt x="63844" y="275999"/>
                    </a:cubicBezTo>
                    <a:cubicBezTo>
                      <a:pt x="144140" y="229136"/>
                      <a:pt x="179287" y="160937"/>
                      <a:pt x="183669" y="106168"/>
                    </a:cubicBezTo>
                    <a:cubicBezTo>
                      <a:pt x="187479" y="59019"/>
                      <a:pt x="155094" y="10347"/>
                      <a:pt x="106421" y="1393"/>
                    </a:cubicBezTo>
                    <a:cubicBezTo>
                      <a:pt x="57646" y="-7656"/>
                      <a:pt x="10774" y="24558"/>
                      <a:pt x="1729" y="73336"/>
                    </a:cubicBezTo>
                    <a:cubicBezTo>
                      <a:pt x="1700" y="73478"/>
                      <a:pt x="1673" y="73631"/>
                      <a:pt x="1646" y="73783"/>
                    </a:cubicBezTo>
                    <a:cubicBezTo>
                      <a:pt x="-7451" y="122494"/>
                      <a:pt x="24663" y="169357"/>
                      <a:pt x="73375" y="178453"/>
                    </a:cubicBezTo>
                    <a:cubicBezTo>
                      <a:pt x="76115" y="178968"/>
                      <a:pt x="78879" y="179349"/>
                      <a:pt x="81656" y="179606"/>
                    </a:cubicBezTo>
                    <a:close/>
                  </a:path>
                </a:pathLst>
              </a:custGeom>
              <a:solidFill>
                <a:srgbClr val="6871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8718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5" name="Google Shape;245;p17"/>
            <p:cNvGrpSpPr/>
            <p:nvPr/>
          </p:nvGrpSpPr>
          <p:grpSpPr>
            <a:xfrm rot="10800000">
              <a:off x="5018208" y="5212446"/>
              <a:ext cx="205892" cy="148541"/>
              <a:chOff x="626185" y="1091257"/>
              <a:chExt cx="205892" cy="148541"/>
            </a:xfrm>
          </p:grpSpPr>
          <p:sp>
            <p:nvSpPr>
              <p:cNvPr id="246" name="Google Shape;246;p17"/>
              <p:cNvSpPr/>
              <p:nvPr/>
            </p:nvSpPr>
            <p:spPr>
              <a:xfrm rot="10800000">
                <a:off x="733513" y="1091257"/>
                <a:ext cx="98564" cy="148541"/>
              </a:xfrm>
              <a:custGeom>
                <a:rect b="b" l="l" r="r" t="t"/>
                <a:pathLst>
                  <a:path extrusionOk="0" h="277097" w="183867">
                    <a:moveTo>
                      <a:pt x="81656" y="179606"/>
                    </a:moveTo>
                    <a:cubicBezTo>
                      <a:pt x="76633" y="209486"/>
                      <a:pt x="66993" y="238413"/>
                      <a:pt x="53081" y="265331"/>
                    </a:cubicBezTo>
                    <a:cubicBezTo>
                      <a:pt x="51020" y="269179"/>
                      <a:pt x="52469" y="273970"/>
                      <a:pt x="56318" y="276037"/>
                    </a:cubicBezTo>
                    <a:cubicBezTo>
                      <a:pt x="58672" y="277294"/>
                      <a:pt x="61502" y="277275"/>
                      <a:pt x="63844" y="275999"/>
                    </a:cubicBezTo>
                    <a:cubicBezTo>
                      <a:pt x="144140" y="229136"/>
                      <a:pt x="179287" y="160937"/>
                      <a:pt x="183669" y="106168"/>
                    </a:cubicBezTo>
                    <a:cubicBezTo>
                      <a:pt x="187479" y="59019"/>
                      <a:pt x="155094" y="10347"/>
                      <a:pt x="106421" y="1393"/>
                    </a:cubicBezTo>
                    <a:cubicBezTo>
                      <a:pt x="57646" y="-7656"/>
                      <a:pt x="10771" y="24558"/>
                      <a:pt x="1731" y="73336"/>
                    </a:cubicBezTo>
                    <a:cubicBezTo>
                      <a:pt x="1703" y="73478"/>
                      <a:pt x="1674" y="73631"/>
                      <a:pt x="1646" y="73783"/>
                    </a:cubicBezTo>
                    <a:cubicBezTo>
                      <a:pt x="-7451" y="122494"/>
                      <a:pt x="24658" y="169357"/>
                      <a:pt x="73375" y="178453"/>
                    </a:cubicBezTo>
                    <a:cubicBezTo>
                      <a:pt x="76115" y="178968"/>
                      <a:pt x="78879" y="179349"/>
                      <a:pt x="81656" y="179606"/>
                    </a:cubicBezTo>
                    <a:close/>
                  </a:path>
                </a:pathLst>
              </a:custGeom>
              <a:solidFill>
                <a:srgbClr val="6871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8718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 rot="10800000">
                <a:off x="626185" y="1091257"/>
                <a:ext cx="98564" cy="148541"/>
              </a:xfrm>
              <a:custGeom>
                <a:rect b="b" l="l" r="r" t="t"/>
                <a:pathLst>
                  <a:path extrusionOk="0" h="277097" w="183867">
                    <a:moveTo>
                      <a:pt x="81656" y="179606"/>
                    </a:moveTo>
                    <a:cubicBezTo>
                      <a:pt x="76671" y="209495"/>
                      <a:pt x="67029" y="238423"/>
                      <a:pt x="53081" y="265331"/>
                    </a:cubicBezTo>
                    <a:cubicBezTo>
                      <a:pt x="51020" y="269179"/>
                      <a:pt x="52469" y="273970"/>
                      <a:pt x="56318" y="276037"/>
                    </a:cubicBezTo>
                    <a:cubicBezTo>
                      <a:pt x="58672" y="277294"/>
                      <a:pt x="61502" y="277275"/>
                      <a:pt x="63844" y="275999"/>
                    </a:cubicBezTo>
                    <a:cubicBezTo>
                      <a:pt x="144140" y="229136"/>
                      <a:pt x="179287" y="160937"/>
                      <a:pt x="183669" y="106168"/>
                    </a:cubicBezTo>
                    <a:cubicBezTo>
                      <a:pt x="187479" y="59019"/>
                      <a:pt x="155094" y="10347"/>
                      <a:pt x="106421" y="1393"/>
                    </a:cubicBezTo>
                    <a:cubicBezTo>
                      <a:pt x="57646" y="-7656"/>
                      <a:pt x="10774" y="24558"/>
                      <a:pt x="1729" y="73336"/>
                    </a:cubicBezTo>
                    <a:cubicBezTo>
                      <a:pt x="1700" y="73478"/>
                      <a:pt x="1673" y="73631"/>
                      <a:pt x="1646" y="73783"/>
                    </a:cubicBezTo>
                    <a:cubicBezTo>
                      <a:pt x="-7451" y="122494"/>
                      <a:pt x="24663" y="169357"/>
                      <a:pt x="73375" y="178453"/>
                    </a:cubicBezTo>
                    <a:cubicBezTo>
                      <a:pt x="76115" y="178968"/>
                      <a:pt x="78879" y="179349"/>
                      <a:pt x="81656" y="179606"/>
                    </a:cubicBezTo>
                    <a:close/>
                  </a:path>
                </a:pathLst>
              </a:custGeom>
              <a:solidFill>
                <a:srgbClr val="6871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68718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48" name="Google Shape;248;p17"/>
          <p:cNvGrpSpPr/>
          <p:nvPr/>
        </p:nvGrpSpPr>
        <p:grpSpPr>
          <a:xfrm flipH="1" rot="10800000">
            <a:off x="7276714" y="6300172"/>
            <a:ext cx="2247115" cy="106908"/>
            <a:chOff x="346092" y="6445249"/>
            <a:chExt cx="1734956" cy="82542"/>
          </a:xfrm>
        </p:grpSpPr>
        <p:sp>
          <p:nvSpPr>
            <p:cNvPr id="249" name="Google Shape;249;p17"/>
            <p:cNvSpPr/>
            <p:nvPr/>
          </p:nvSpPr>
          <p:spPr>
            <a:xfrm rot="-2700000">
              <a:off x="358180" y="6457337"/>
              <a:ext cx="58366" cy="58366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0" name="Google Shape;250;p17"/>
            <p:cNvCxnSpPr/>
            <p:nvPr/>
          </p:nvCxnSpPr>
          <p:spPr>
            <a:xfrm>
              <a:off x="411950" y="6486526"/>
              <a:ext cx="1669098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51" name="Google Shape;251;p17"/>
          <p:cNvCxnSpPr/>
          <p:nvPr/>
        </p:nvCxnSpPr>
        <p:spPr>
          <a:xfrm>
            <a:off x="9581016" y="6353468"/>
            <a:ext cx="2161800" cy="0"/>
          </a:xfrm>
          <a:prstGeom prst="straightConnector1">
            <a:avLst/>
          </a:prstGeom>
          <a:solidFill>
            <a:srgbClr val="7F7F7F"/>
          </a:solidFill>
          <a:ln cap="flat" cmpd="sng" w="9525">
            <a:solidFill>
              <a:srgbClr val="68718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" name="Google Shape;252;p17"/>
          <p:cNvSpPr/>
          <p:nvPr/>
        </p:nvSpPr>
        <p:spPr>
          <a:xfrm flipH="1" rot="-8100000">
            <a:off x="9511356" y="6315716"/>
            <a:ext cx="75519" cy="75519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725805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군단장 레이드</a:t>
            </a: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489141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캐릭터</a:t>
            </a:r>
            <a:endParaRPr/>
          </a:p>
        </p:txBody>
      </p:sp>
      <p:grpSp>
        <p:nvGrpSpPr>
          <p:cNvPr id="255" name="Google Shape;255;p17"/>
          <p:cNvGrpSpPr/>
          <p:nvPr/>
        </p:nvGrpSpPr>
        <p:grpSpPr>
          <a:xfrm>
            <a:off x="449640" y="6300020"/>
            <a:ext cx="6927209" cy="106910"/>
            <a:chOff x="4932907" y="6300020"/>
            <a:chExt cx="6927209" cy="106910"/>
          </a:xfrm>
        </p:grpSpPr>
        <p:cxnSp>
          <p:nvCxnSpPr>
            <p:cNvPr id="256" name="Google Shape;256;p17"/>
            <p:cNvCxnSpPr/>
            <p:nvPr/>
          </p:nvCxnSpPr>
          <p:spPr>
            <a:xfrm>
              <a:off x="5018208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7" name="Google Shape;257;p17"/>
            <p:cNvSpPr/>
            <p:nvPr/>
          </p:nvSpPr>
          <p:spPr>
            <a:xfrm flipH="1" rot="-8100000">
              <a:off x="4948564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8" name="Google Shape;258;p17"/>
            <p:cNvCxnSpPr/>
            <p:nvPr/>
          </p:nvCxnSpPr>
          <p:spPr>
            <a:xfrm>
              <a:off x="7313401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9" name="Google Shape;259;p17"/>
            <p:cNvSpPr/>
            <p:nvPr/>
          </p:nvSpPr>
          <p:spPr>
            <a:xfrm flipH="1" rot="-8100000">
              <a:off x="7243757" y="6315677"/>
              <a:ext cx="75597" cy="755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60" name="Google Shape;260;p17"/>
            <p:cNvCxnSpPr/>
            <p:nvPr/>
          </p:nvCxnSpPr>
          <p:spPr>
            <a:xfrm>
              <a:off x="9608594" y="6353468"/>
              <a:ext cx="2161854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1" name="Google Shape;261;p17"/>
            <p:cNvSpPr/>
            <p:nvPr/>
          </p:nvSpPr>
          <p:spPr>
            <a:xfrm flipH="1" rot="-8100000">
              <a:off x="9538950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 flipH="1" rot="-8100000">
              <a:off x="11768863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3" name="Google Shape;263;p17"/>
          <p:cNvSpPr txBox="1"/>
          <p:nvPr/>
        </p:nvSpPr>
        <p:spPr>
          <a:xfrm>
            <a:off x="5097162" y="6407086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가디언 토벌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277643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</a:rPr>
              <a:t>카오스 던전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9567423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모코코</a:t>
            </a:r>
            <a:endParaRPr/>
          </a:p>
        </p:txBody>
      </p:sp>
      <p:sp>
        <p:nvSpPr>
          <p:cNvPr id="266" name="Google Shape;266;p17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인게임</a:t>
            </a:r>
            <a:endParaRPr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325" y="1767825"/>
            <a:ext cx="5308399" cy="286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7"/>
          <p:cNvSpPr txBox="1"/>
          <p:nvPr/>
        </p:nvSpPr>
        <p:spPr>
          <a:xfrm>
            <a:off x="1250450" y="937850"/>
            <a:ext cx="3313500" cy="5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&lt;카오스 던전&gt;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디아블로와 같이 몰려오는 적들을 잡는 핵 앤 슬래시(Hack and Slash) 컨텐츠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게임 내 성장 재화를 가장 많이 주기에 반 필수적인 컨텐츠이다.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17"/>
          <p:cNvSpPr/>
          <p:nvPr/>
        </p:nvSpPr>
        <p:spPr>
          <a:xfrm flipH="1" rot="-8100000">
            <a:off x="11721156" y="6315716"/>
            <a:ext cx="75519" cy="75519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idx="1" type="body"/>
          </p:nvPr>
        </p:nvSpPr>
        <p:spPr>
          <a:xfrm>
            <a:off x="92075" y="190818"/>
            <a:ext cx="1209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인게임</a:t>
            </a:r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 flipH="1" rot="10800000">
            <a:off x="342514" y="6300005"/>
            <a:ext cx="2247247" cy="107243"/>
            <a:chOff x="346092" y="6445120"/>
            <a:chExt cx="1735058" cy="82800"/>
          </a:xfrm>
        </p:grpSpPr>
        <p:sp>
          <p:nvSpPr>
            <p:cNvPr id="276" name="Google Shape;276;p18"/>
            <p:cNvSpPr/>
            <p:nvPr/>
          </p:nvSpPr>
          <p:spPr>
            <a:xfrm rot="-2700000">
              <a:off x="358218" y="6457246"/>
              <a:ext cx="58548" cy="58548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7" name="Google Shape;277;p18"/>
            <p:cNvCxnSpPr/>
            <p:nvPr/>
          </p:nvCxnSpPr>
          <p:spPr>
            <a:xfrm>
              <a:off x="411950" y="6486526"/>
              <a:ext cx="16692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78" name="Google Shape;278;p18"/>
          <p:cNvCxnSpPr/>
          <p:nvPr/>
        </p:nvCxnSpPr>
        <p:spPr>
          <a:xfrm>
            <a:off x="2723016" y="6353468"/>
            <a:ext cx="2161800" cy="0"/>
          </a:xfrm>
          <a:prstGeom prst="straightConnector1">
            <a:avLst/>
          </a:prstGeom>
          <a:solidFill>
            <a:srgbClr val="7F7F7F"/>
          </a:solidFill>
          <a:ln cap="flat" cmpd="sng" w="9525">
            <a:solidFill>
              <a:srgbClr val="68718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18"/>
          <p:cNvSpPr/>
          <p:nvPr/>
        </p:nvSpPr>
        <p:spPr>
          <a:xfrm flipH="1" rot="-8100000">
            <a:off x="2653356" y="6315716"/>
            <a:ext cx="75519" cy="75519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40005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캐릭터</a:t>
            </a:r>
            <a:endParaRPr/>
          </a:p>
        </p:txBody>
      </p:sp>
      <p:sp>
        <p:nvSpPr>
          <p:cNvPr id="281" name="Google Shape;281;p18"/>
          <p:cNvSpPr txBox="1"/>
          <p:nvPr/>
        </p:nvSpPr>
        <p:spPr>
          <a:xfrm>
            <a:off x="2698941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카오스 던전</a:t>
            </a:r>
            <a:endParaRPr/>
          </a:p>
        </p:txBody>
      </p:sp>
      <p:grpSp>
        <p:nvGrpSpPr>
          <p:cNvPr id="282" name="Google Shape;282;p18"/>
          <p:cNvGrpSpPr/>
          <p:nvPr/>
        </p:nvGrpSpPr>
        <p:grpSpPr>
          <a:xfrm>
            <a:off x="4899400" y="6297009"/>
            <a:ext cx="6960606" cy="109866"/>
            <a:chOff x="4899400" y="6297009"/>
            <a:chExt cx="6960606" cy="109866"/>
          </a:xfrm>
        </p:grpSpPr>
        <p:cxnSp>
          <p:nvCxnSpPr>
            <p:cNvPr id="283" name="Google Shape;283;p18"/>
            <p:cNvCxnSpPr/>
            <p:nvPr/>
          </p:nvCxnSpPr>
          <p:spPr>
            <a:xfrm>
              <a:off x="7294358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4" name="Google Shape;284;p18"/>
            <p:cNvSpPr/>
            <p:nvPr/>
          </p:nvSpPr>
          <p:spPr>
            <a:xfrm flipH="1" rot="-8100000">
              <a:off x="7234545" y="6312650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5" name="Google Shape;285;p18"/>
            <p:cNvCxnSpPr/>
            <p:nvPr/>
          </p:nvCxnSpPr>
          <p:spPr>
            <a:xfrm>
              <a:off x="5027401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6" name="Google Shape;286;p18"/>
            <p:cNvSpPr/>
            <p:nvPr/>
          </p:nvSpPr>
          <p:spPr>
            <a:xfrm flipH="1" rot="-8100000">
              <a:off x="4915041" y="6315716"/>
              <a:ext cx="75519" cy="755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7" name="Google Shape;287;p18"/>
            <p:cNvCxnSpPr/>
            <p:nvPr/>
          </p:nvCxnSpPr>
          <p:spPr>
            <a:xfrm>
              <a:off x="9608594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8" name="Google Shape;288;p18"/>
            <p:cNvSpPr/>
            <p:nvPr/>
          </p:nvSpPr>
          <p:spPr>
            <a:xfrm flipH="1" rot="-8100000">
              <a:off x="9538934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 flipH="1" rot="-8100000">
              <a:off x="11768847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0" name="Google Shape;290;p18"/>
          <p:cNvSpPr txBox="1"/>
          <p:nvPr/>
        </p:nvSpPr>
        <p:spPr>
          <a:xfrm>
            <a:off x="4983737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</a:rPr>
              <a:t>가디언 토벌</a:t>
            </a:r>
            <a:endParaRPr sz="900">
              <a:solidFill>
                <a:srgbClr val="687186"/>
              </a:solidFill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7239855" y="6361786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군단장 레이드</a:t>
            </a:r>
            <a:endParaRPr/>
          </a:p>
        </p:txBody>
      </p:sp>
      <p:sp>
        <p:nvSpPr>
          <p:cNvPr id="292" name="Google Shape;292;p18"/>
          <p:cNvSpPr txBox="1"/>
          <p:nvPr/>
        </p:nvSpPr>
        <p:spPr>
          <a:xfrm>
            <a:off x="9567423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모코코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293" name="Google Shape;2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88" y="1589450"/>
            <a:ext cx="59658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/>
          <p:nvPr/>
        </p:nvSpPr>
        <p:spPr>
          <a:xfrm>
            <a:off x="7670125" y="952500"/>
            <a:ext cx="32712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&lt;가디언 토벌&gt;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1인에서 최대 4인까지 참여 가능한 소규모 레이드이다.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파티원들과 함께 가디언(보스 몬스터)을 토벌하면 되며, 각 가디언마다 갖고있는 고유의 패턴을 파훼하고 공략하는 것이 핵심이다.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9"/>
          <p:cNvGrpSpPr/>
          <p:nvPr/>
        </p:nvGrpSpPr>
        <p:grpSpPr>
          <a:xfrm flipH="1" rot="10800000">
            <a:off x="342514" y="6300005"/>
            <a:ext cx="2247247" cy="107243"/>
            <a:chOff x="346092" y="6445120"/>
            <a:chExt cx="1735058" cy="82800"/>
          </a:xfrm>
        </p:grpSpPr>
        <p:sp>
          <p:nvSpPr>
            <p:cNvPr id="300" name="Google Shape;300;p19"/>
            <p:cNvSpPr/>
            <p:nvPr/>
          </p:nvSpPr>
          <p:spPr>
            <a:xfrm rot="-2700000">
              <a:off x="358218" y="6457246"/>
              <a:ext cx="58548" cy="58548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1" name="Google Shape;301;p19"/>
            <p:cNvCxnSpPr/>
            <p:nvPr/>
          </p:nvCxnSpPr>
          <p:spPr>
            <a:xfrm>
              <a:off x="411950" y="6486526"/>
              <a:ext cx="16692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02" name="Google Shape;302;p19"/>
          <p:cNvCxnSpPr/>
          <p:nvPr/>
        </p:nvCxnSpPr>
        <p:spPr>
          <a:xfrm>
            <a:off x="2723016" y="6353468"/>
            <a:ext cx="2161800" cy="0"/>
          </a:xfrm>
          <a:prstGeom prst="straightConnector1">
            <a:avLst/>
          </a:prstGeom>
          <a:solidFill>
            <a:srgbClr val="7F7F7F"/>
          </a:solidFill>
          <a:ln cap="flat" cmpd="sng" w="9525">
            <a:solidFill>
              <a:srgbClr val="68718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19"/>
          <p:cNvSpPr/>
          <p:nvPr/>
        </p:nvSpPr>
        <p:spPr>
          <a:xfrm flipH="1" rot="-8100000">
            <a:off x="2653356" y="6315716"/>
            <a:ext cx="75519" cy="75519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40005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캐릭터</a:t>
            </a:r>
            <a:endParaRPr/>
          </a:p>
        </p:txBody>
      </p:sp>
      <p:sp>
        <p:nvSpPr>
          <p:cNvPr id="305" name="Google Shape;305;p19"/>
          <p:cNvSpPr txBox="1"/>
          <p:nvPr/>
        </p:nvSpPr>
        <p:spPr>
          <a:xfrm>
            <a:off x="2698941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카오스 던전</a:t>
            </a:r>
            <a:endParaRPr/>
          </a:p>
        </p:txBody>
      </p:sp>
      <p:grpSp>
        <p:nvGrpSpPr>
          <p:cNvPr id="306" name="Google Shape;306;p19"/>
          <p:cNvGrpSpPr/>
          <p:nvPr/>
        </p:nvGrpSpPr>
        <p:grpSpPr>
          <a:xfrm>
            <a:off x="4932907" y="6300076"/>
            <a:ext cx="6927099" cy="106800"/>
            <a:chOff x="4932907" y="6300076"/>
            <a:chExt cx="6927099" cy="1068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5018208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8" name="Google Shape;308;p19"/>
            <p:cNvSpPr/>
            <p:nvPr/>
          </p:nvSpPr>
          <p:spPr>
            <a:xfrm flipH="1" rot="-8100000">
              <a:off x="4948548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9" name="Google Shape;309;p19"/>
            <p:cNvCxnSpPr/>
            <p:nvPr/>
          </p:nvCxnSpPr>
          <p:spPr>
            <a:xfrm>
              <a:off x="7313401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0" name="Google Shape;310;p19"/>
            <p:cNvSpPr/>
            <p:nvPr/>
          </p:nvSpPr>
          <p:spPr>
            <a:xfrm flipH="1" rot="-8100000">
              <a:off x="7243741" y="6315716"/>
              <a:ext cx="75519" cy="755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1" name="Google Shape;311;p19"/>
            <p:cNvCxnSpPr/>
            <p:nvPr/>
          </p:nvCxnSpPr>
          <p:spPr>
            <a:xfrm>
              <a:off x="9608594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2" name="Google Shape;312;p19"/>
            <p:cNvSpPr/>
            <p:nvPr/>
          </p:nvSpPr>
          <p:spPr>
            <a:xfrm flipH="1" rot="-8100000">
              <a:off x="9538934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 flipH="1" rot="-8100000">
              <a:off x="11768847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19"/>
          <p:cNvSpPr txBox="1"/>
          <p:nvPr/>
        </p:nvSpPr>
        <p:spPr>
          <a:xfrm>
            <a:off x="4977037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가디언 토벌</a:t>
            </a:r>
            <a:endParaRPr/>
          </a:p>
        </p:txBody>
      </p:sp>
      <p:sp>
        <p:nvSpPr>
          <p:cNvPr id="315" name="Google Shape;315;p19"/>
          <p:cNvSpPr txBox="1"/>
          <p:nvPr/>
        </p:nvSpPr>
        <p:spPr>
          <a:xfrm>
            <a:off x="727223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</a:rPr>
              <a:t>군단장 레이드</a:t>
            </a: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9567423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모코코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92075" y="190818"/>
            <a:ext cx="1209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인게임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175" y="1693237"/>
            <a:ext cx="6426912" cy="3615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265825" y="939975"/>
            <a:ext cx="3271200" cy="5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&lt;군단장 레이드&gt;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로스트아크의 메인 컨텐츠.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1명의 공대장과 7명의 공대원들로 구성된(4인으로 구성된 것도 있음) 파티로 핵심 기믹을 팀원들과의 협동으로 파훼하는 것이 핵심이다.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가디언 토벌보다 훨씬 강력하고 다양한 기믹과 패턴들이 있으며 그만큼 팀워크가 중요한 컨텐츠이기도 하다.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92075" y="190818"/>
            <a:ext cx="12099925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DE5C4"/>
              </a:buClr>
              <a:buSzPts val="1600"/>
              <a:buNone/>
            </a:pPr>
            <a:r>
              <a:rPr lang="ko-KR"/>
              <a:t>인게임</a:t>
            </a:r>
            <a:endParaRPr/>
          </a:p>
        </p:txBody>
      </p:sp>
      <p:grpSp>
        <p:nvGrpSpPr>
          <p:cNvPr id="325" name="Google Shape;325;p20"/>
          <p:cNvGrpSpPr/>
          <p:nvPr/>
        </p:nvGrpSpPr>
        <p:grpSpPr>
          <a:xfrm flipH="1" rot="10800000">
            <a:off x="342522" y="6300020"/>
            <a:ext cx="2247156" cy="106910"/>
            <a:chOff x="346092" y="6445249"/>
            <a:chExt cx="1734956" cy="82542"/>
          </a:xfrm>
        </p:grpSpPr>
        <p:sp>
          <p:nvSpPr>
            <p:cNvPr id="326" name="Google Shape;326;p20"/>
            <p:cNvSpPr/>
            <p:nvPr/>
          </p:nvSpPr>
          <p:spPr>
            <a:xfrm rot="-2700000">
              <a:off x="358180" y="6457337"/>
              <a:ext cx="58366" cy="58366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7" name="Google Shape;327;p20"/>
            <p:cNvCxnSpPr/>
            <p:nvPr/>
          </p:nvCxnSpPr>
          <p:spPr>
            <a:xfrm>
              <a:off x="411950" y="6486526"/>
              <a:ext cx="1669098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28" name="Google Shape;328;p20"/>
          <p:cNvCxnSpPr/>
          <p:nvPr/>
        </p:nvCxnSpPr>
        <p:spPr>
          <a:xfrm>
            <a:off x="2723016" y="6353468"/>
            <a:ext cx="2161855" cy="0"/>
          </a:xfrm>
          <a:prstGeom prst="straightConnector1">
            <a:avLst/>
          </a:prstGeom>
          <a:solidFill>
            <a:srgbClr val="7F7F7F"/>
          </a:solidFill>
          <a:ln cap="flat" cmpd="sng" w="9525">
            <a:solidFill>
              <a:srgbClr val="68718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20"/>
          <p:cNvSpPr/>
          <p:nvPr/>
        </p:nvSpPr>
        <p:spPr>
          <a:xfrm flipH="1" rot="-8100000">
            <a:off x="2653372" y="6315677"/>
            <a:ext cx="75597" cy="75597"/>
          </a:xfrm>
          <a:prstGeom prst="rect">
            <a:avLst/>
          </a:prstGeom>
          <a:solidFill>
            <a:srgbClr val="6871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0005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캐릭터</a:t>
            </a:r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2698941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카오스 던전</a:t>
            </a:r>
            <a:endParaRPr/>
          </a:p>
        </p:txBody>
      </p:sp>
      <p:grpSp>
        <p:nvGrpSpPr>
          <p:cNvPr id="332" name="Google Shape;332;p20"/>
          <p:cNvGrpSpPr/>
          <p:nvPr/>
        </p:nvGrpSpPr>
        <p:grpSpPr>
          <a:xfrm>
            <a:off x="4932907" y="6300020"/>
            <a:ext cx="6927209" cy="106910"/>
            <a:chOff x="4932907" y="6300020"/>
            <a:chExt cx="6927209" cy="106910"/>
          </a:xfrm>
        </p:grpSpPr>
        <p:cxnSp>
          <p:nvCxnSpPr>
            <p:cNvPr id="333" name="Google Shape;333;p20"/>
            <p:cNvCxnSpPr/>
            <p:nvPr/>
          </p:nvCxnSpPr>
          <p:spPr>
            <a:xfrm>
              <a:off x="5018208" y="6353468"/>
              <a:ext cx="2161855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4" name="Google Shape;334;p20"/>
            <p:cNvSpPr/>
            <p:nvPr/>
          </p:nvSpPr>
          <p:spPr>
            <a:xfrm flipH="1" rot="-8100000">
              <a:off x="4948564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5" name="Google Shape;335;p20"/>
            <p:cNvCxnSpPr/>
            <p:nvPr/>
          </p:nvCxnSpPr>
          <p:spPr>
            <a:xfrm>
              <a:off x="9599401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6" name="Google Shape;336;p20"/>
            <p:cNvSpPr/>
            <p:nvPr/>
          </p:nvSpPr>
          <p:spPr>
            <a:xfrm flipH="1" rot="-8100000">
              <a:off x="9529741" y="6315716"/>
              <a:ext cx="75519" cy="755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7" name="Google Shape;337;p20"/>
            <p:cNvCxnSpPr/>
            <p:nvPr/>
          </p:nvCxnSpPr>
          <p:spPr>
            <a:xfrm>
              <a:off x="7322594" y="6353468"/>
              <a:ext cx="2161800" cy="0"/>
            </a:xfrm>
            <a:prstGeom prst="straightConnector1">
              <a:avLst/>
            </a:prstGeom>
            <a:solidFill>
              <a:srgbClr val="7F7F7F"/>
            </a:solidFill>
            <a:ln cap="flat" cmpd="sng" w="9525">
              <a:solidFill>
                <a:srgbClr val="687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8" name="Google Shape;338;p20"/>
            <p:cNvSpPr/>
            <p:nvPr/>
          </p:nvSpPr>
          <p:spPr>
            <a:xfrm flipH="1" rot="-8100000">
              <a:off x="7252934" y="6315716"/>
              <a:ext cx="75519" cy="75519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 flipH="1" rot="-8100000">
              <a:off x="11768863" y="6315677"/>
              <a:ext cx="75597" cy="75597"/>
            </a:xfrm>
            <a:prstGeom prst="rect">
              <a:avLst/>
            </a:prstGeom>
            <a:solidFill>
              <a:srgbClr val="6871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0" name="Google Shape;340;p20"/>
          <p:cNvSpPr txBox="1"/>
          <p:nvPr/>
        </p:nvSpPr>
        <p:spPr>
          <a:xfrm>
            <a:off x="4977037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가디언 토벌</a:t>
            </a:r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7272230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687186"/>
                </a:solidFill>
              </a:rPr>
              <a:t>군단장 레이드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9567423" y="6381661"/>
            <a:ext cx="2279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</a:rPr>
              <a:t>모코코</a:t>
            </a:r>
            <a:endParaRPr/>
          </a:p>
        </p:txBody>
      </p:sp>
      <p:pic>
        <p:nvPicPr>
          <p:cNvPr id="343" name="Google Shape;3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8525" y="963175"/>
            <a:ext cx="728125" cy="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7657600" y="939975"/>
            <a:ext cx="324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&lt;모코코&gt;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게임 내 필드 어딘가에 숨어있는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씨앗들이다. 보물찾기를 하듯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맵 어딘가에 있는 모코코들을 다양한 기믹을 해결해 찾아내면 캐릭터 치장 아이템 등을 얻을 수 있다.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작은 씨앗을 연상케 하는 모습으로 인해 신규 플레이어들을 모코코라고 부르기도 하고 모코코가 이모티콘 혹은 아바타로 나오기도 할 정도로 이 게임의 트레이드 마크 같은 것이다.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(아래 이미지가 모코코를 본따 만든 게임 내 이모티콘 기능이다)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600" y="5113150"/>
            <a:ext cx="964625" cy="9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2225" y="5113150"/>
            <a:ext cx="964625" cy="9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6850" y="5113150"/>
            <a:ext cx="1316350" cy="9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1750" y="1539674"/>
            <a:ext cx="6004575" cy="3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0"/>
          <p:cNvSpPr txBox="1"/>
          <p:nvPr/>
        </p:nvSpPr>
        <p:spPr>
          <a:xfrm>
            <a:off x="1301750" y="4917250"/>
            <a:ext cx="562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</a:rPr>
              <a:t>(모코코가 있는 길목이 거대한 나무줄기로 막혀있어 특정 연주를 노래하여 길을 여는 모습이다)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